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Open Sans Bold" charset="1" panose="00000000000000000000"/>
      <p:regular r:id="rId18"/>
    </p:embeddedFont>
    <p:embeddedFont>
      <p:font typeface="Open Sans" charset="1" panose="00000000000000000000"/>
      <p:regular r:id="rId19"/>
    </p:embeddedFont>
    <p:embeddedFont>
      <p:font typeface="Canva Sans Bold" charset="1" panose="020B0803030501040103"/>
      <p:regular r:id="rId20"/>
    </p:embeddedFont>
    <p:embeddedFont>
      <p:font typeface="Noto Serif Ethiopic Condensed" charset="1" panose="02020502060505020204"/>
      <p:regular r:id="rId21"/>
    </p:embeddedFont>
    <p:embeddedFont>
      <p:font typeface="Cinzel" charset="1" panose="00000500000000000000"/>
      <p:regular r:id="rId22"/>
    </p:embeddedFont>
    <p:embeddedFont>
      <p:font typeface="Cinzel Decorative" charset="1" panose="00000500000000000000"/>
      <p:regular r:id="rId23"/>
    </p:embeddedFont>
    <p:embeddedFont>
      <p:font typeface="Cinzel Bold" charset="1" panose="00000800000000000000"/>
      <p:regular r:id="rId24"/>
    </p:embeddedFont>
    <p:embeddedFont>
      <p:font typeface="Cinzel Decorative Bold" charset="1" panose="00000800000000000000"/>
      <p:regular r:id="rId25"/>
    </p:embeddedFont>
    <p:embeddedFont>
      <p:font typeface="Cooper BT Bold" charset="1" panose="0208080404030B020404"/>
      <p:regular r:id="rId26"/>
    </p:embeddedFont>
    <p:embeddedFont>
      <p:font typeface="TT Ramillas Bold" charset="1" panose="020E0000080000020004"/>
      <p:regular r:id="rId27"/>
    </p:embeddedFont>
    <p:embeddedFont>
      <p:font typeface="The Seasons Bold" charset="1" panose="000000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jpeg" Type="http://schemas.openxmlformats.org/officeDocument/2006/relationships/image"/><Relationship Id="rId4" Target="../media/image15.jpeg" Type="http://schemas.openxmlformats.org/officeDocument/2006/relationships/image"/><Relationship Id="rId5" Target="../media/image1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D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93116" y="545903"/>
            <a:ext cx="397367" cy="28996"/>
            <a:chOff x="0" y="0"/>
            <a:chExt cx="128243" cy="935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12218472" y="3323377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0" y="-352010"/>
            <a:ext cx="18288000" cy="10639010"/>
          </a:xfrm>
          <a:custGeom>
            <a:avLst/>
            <a:gdLst/>
            <a:ahLst/>
            <a:cxnLst/>
            <a:rect r="r" b="b" t="t" l="l"/>
            <a:pathLst>
              <a:path h="10639010" w="18288000">
                <a:moveTo>
                  <a:pt x="0" y="0"/>
                </a:moveTo>
                <a:lnTo>
                  <a:pt x="18288000" y="0"/>
                </a:lnTo>
                <a:lnTo>
                  <a:pt x="18288000" y="10639010"/>
                </a:lnTo>
                <a:lnTo>
                  <a:pt x="0" y="106390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2097" r="0" b="-67097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62858" y="405840"/>
            <a:ext cx="2820741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Adeline Palmerston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940842" y="405840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385046" y="405840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154289" y="405840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898530" y="405840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6054" y="158190"/>
            <a:ext cx="14133016" cy="2380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65"/>
              </a:lnSpc>
              <a:spcBef>
                <a:spcPct val="0"/>
              </a:spcBef>
            </a:pPr>
            <a:r>
              <a:rPr lang="en-US" b="true" sz="1390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Digital Portfolio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0" y="5533177"/>
            <a:ext cx="15245333" cy="3354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37"/>
              </a:lnSpc>
            </a:pPr>
            <a:r>
              <a:rPr lang="en-US" sz="4812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STUDENT NAME: M.Bharath</a:t>
            </a:r>
          </a:p>
          <a:p>
            <a:pPr algn="just">
              <a:lnSpc>
                <a:spcPts val="6737"/>
              </a:lnSpc>
            </a:pPr>
            <a:r>
              <a:rPr lang="en-US" sz="4812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REGISTER NO AND NMID: 24h237 asunm1301212402334</a:t>
            </a:r>
          </a:p>
          <a:p>
            <a:pPr algn="just">
              <a:lnSpc>
                <a:spcPts val="6737"/>
              </a:lnSpc>
            </a:pPr>
            <a:r>
              <a:rPr lang="en-US" sz="4812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DEPARTMENT: BCA</a:t>
            </a:r>
          </a:p>
          <a:p>
            <a:pPr algn="just">
              <a:lnSpc>
                <a:spcPts val="6737"/>
              </a:lnSpc>
            </a:pPr>
            <a:r>
              <a:rPr lang="en-US" sz="4812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COLLEGE: A.M.Jain College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50578" y="2012533"/>
            <a:ext cx="9144000" cy="3985977"/>
          </a:xfrm>
          <a:custGeom>
            <a:avLst/>
            <a:gdLst/>
            <a:ahLst/>
            <a:cxnLst/>
            <a:rect r="r" b="b" t="t" l="l"/>
            <a:pathLst>
              <a:path h="3985977" w="9144000">
                <a:moveTo>
                  <a:pt x="0" y="0"/>
                </a:moveTo>
                <a:lnTo>
                  <a:pt x="9144000" y="0"/>
                </a:lnTo>
                <a:lnTo>
                  <a:pt x="9144000" y="3985977"/>
                </a:lnTo>
                <a:lnTo>
                  <a:pt x="0" y="3985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453" r="0" b="-1445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694578" y="6283797"/>
            <a:ext cx="8609040" cy="4003203"/>
          </a:xfrm>
          <a:custGeom>
            <a:avLst/>
            <a:gdLst/>
            <a:ahLst/>
            <a:cxnLst/>
            <a:rect r="r" b="b" t="t" l="l"/>
            <a:pathLst>
              <a:path h="4003203" w="8609040">
                <a:moveTo>
                  <a:pt x="0" y="0"/>
                </a:moveTo>
                <a:lnTo>
                  <a:pt x="8609039" y="0"/>
                </a:lnTo>
                <a:lnTo>
                  <a:pt x="8609039" y="4003203"/>
                </a:lnTo>
                <a:lnTo>
                  <a:pt x="0" y="40032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6684245"/>
            <a:ext cx="9419917" cy="2574055"/>
          </a:xfrm>
          <a:custGeom>
            <a:avLst/>
            <a:gdLst/>
            <a:ahLst/>
            <a:cxnLst/>
            <a:rect r="r" b="b" t="t" l="l"/>
            <a:pathLst>
              <a:path h="2574055" w="9419917">
                <a:moveTo>
                  <a:pt x="0" y="0"/>
                </a:moveTo>
                <a:lnTo>
                  <a:pt x="9419917" y="0"/>
                </a:lnTo>
                <a:lnTo>
                  <a:pt x="9419917" y="2574055"/>
                </a:lnTo>
                <a:lnTo>
                  <a:pt x="0" y="25740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2631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076983" y="1448858"/>
            <a:ext cx="7844229" cy="4549653"/>
          </a:xfrm>
          <a:custGeom>
            <a:avLst/>
            <a:gdLst/>
            <a:ahLst/>
            <a:cxnLst/>
            <a:rect r="r" b="b" t="t" l="l"/>
            <a:pathLst>
              <a:path h="4549653" w="7844229">
                <a:moveTo>
                  <a:pt x="0" y="0"/>
                </a:moveTo>
                <a:lnTo>
                  <a:pt x="7844229" y="0"/>
                </a:lnTo>
                <a:lnTo>
                  <a:pt x="7844229" y="4549652"/>
                </a:lnTo>
                <a:lnTo>
                  <a:pt x="0" y="45496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50472" y="224899"/>
            <a:ext cx="10067674" cy="2067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46"/>
              </a:lnSpc>
            </a:pPr>
            <a:r>
              <a:rPr lang="en-US" sz="6798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Results  and  Screenshots</a:t>
            </a:r>
          </a:p>
          <a:p>
            <a:pPr algn="l">
              <a:lnSpc>
                <a:spcPts val="7546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57689" y="0"/>
            <a:ext cx="6130311" cy="4897155"/>
            <a:chOff x="0" y="0"/>
            <a:chExt cx="8173747" cy="652954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20043" r="0" b="20043"/>
            <a:stretch>
              <a:fillRect/>
            </a:stretch>
          </p:blipFill>
          <p:spPr>
            <a:xfrm flipH="false" flipV="false">
              <a:off x="0" y="0"/>
              <a:ext cx="8173747" cy="652954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947496" y="1792068"/>
            <a:ext cx="3086100" cy="308610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E8E8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13094" y="303432"/>
            <a:ext cx="5999952" cy="1488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15"/>
              </a:lnSpc>
            </a:pPr>
            <a:r>
              <a:rPr lang="en-US" sz="5239" b="true">
                <a:solidFill>
                  <a:srgbClr val="FFFFFF"/>
                </a:solidFill>
                <a:latin typeface="Cinzel Bold"/>
                <a:ea typeface="Cinzel Bold"/>
                <a:cs typeface="Cinzel Bold"/>
                <a:sym typeface="Cinzel Bold"/>
              </a:rPr>
              <a:t>Conclusion</a:t>
            </a:r>
          </a:p>
          <a:p>
            <a:pPr algn="l">
              <a:lnSpc>
                <a:spcPts val="5815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13094" y="4935255"/>
            <a:ext cx="16353399" cy="4657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06"/>
              </a:lnSpc>
            </a:pPr>
            <a:r>
              <a:rPr lang="en-US" sz="4149">
                <a:solidFill>
                  <a:srgbClr val="FFFFFF"/>
                </a:solidFill>
                <a:latin typeface="Cinzel"/>
                <a:ea typeface="Cinzel"/>
                <a:cs typeface="Cinzel"/>
                <a:sym typeface="Cinzel"/>
              </a:rPr>
              <a:t>This portfolio project successfully delivers a professional, visually appealing, and highly interactive website that effectively showcases M. Bharath’s game development and design skills. The added features like dark/light modes, animations, and user-friendly navigation improve the overall user experience, making the site a strong tool for career opportunities and networking in the game development community.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1507199" cy="1724167"/>
            <a:chOff x="0" y="0"/>
            <a:chExt cx="3030703" cy="45410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30703" cy="454102"/>
            </a:xfrm>
            <a:custGeom>
              <a:avLst/>
              <a:gdLst/>
              <a:ahLst/>
              <a:cxnLst/>
              <a:rect r="r" b="b" t="t" l="l"/>
              <a:pathLst>
                <a:path h="454102" w="3030703">
                  <a:moveTo>
                    <a:pt x="0" y="0"/>
                  </a:moveTo>
                  <a:lnTo>
                    <a:pt x="3030703" y="0"/>
                  </a:lnTo>
                  <a:lnTo>
                    <a:pt x="3030703" y="454102"/>
                  </a:lnTo>
                  <a:lnTo>
                    <a:pt x="0" y="454102"/>
                  </a:lnTo>
                  <a:close/>
                </a:path>
              </a:pathLst>
            </a:custGeom>
            <a:solidFill>
              <a:srgbClr val="2D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030703" cy="4922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124996" y="4123996"/>
            <a:ext cx="6163004" cy="6163004"/>
            <a:chOff x="0" y="0"/>
            <a:chExt cx="8217338" cy="8217338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5120" t="0" r="12254" b="0"/>
            <a:stretch>
              <a:fillRect/>
            </a:stretch>
          </p:blipFill>
          <p:spPr>
            <a:xfrm flipH="false" flipV="false">
              <a:off x="0" y="0"/>
              <a:ext cx="8217338" cy="8217338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497964" y="3981121"/>
            <a:ext cx="11627032" cy="2496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19"/>
              </a:lnSpc>
              <a:spcBef>
                <a:spcPct val="0"/>
              </a:spcBef>
            </a:pPr>
            <a:r>
              <a:rPr lang="en-US" sz="7156">
                <a:solidFill>
                  <a:srgbClr val="FFFFFF"/>
                </a:solidFill>
                <a:latin typeface="Cinzel"/>
                <a:ea typeface="Cinzel"/>
                <a:cs typeface="Cinzel"/>
                <a:sym typeface="Cinzel"/>
              </a:rPr>
              <a:t>Interactive Experience Portfolio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0684" y="249818"/>
            <a:ext cx="6711572" cy="1201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36"/>
              </a:lnSpc>
              <a:spcBef>
                <a:spcPct val="0"/>
              </a:spcBef>
            </a:pPr>
            <a:r>
              <a:rPr lang="en-US" sz="6954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project title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5604144" cy="1405411"/>
            <a:chOff x="0" y="0"/>
            <a:chExt cx="1475989" cy="3701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75989" cy="370149"/>
            </a:xfrm>
            <a:custGeom>
              <a:avLst/>
              <a:gdLst/>
              <a:ahLst/>
              <a:cxnLst/>
              <a:rect r="r" b="b" t="t" l="l"/>
              <a:pathLst>
                <a:path h="370149" w="1475989">
                  <a:moveTo>
                    <a:pt x="0" y="0"/>
                  </a:moveTo>
                  <a:lnTo>
                    <a:pt x="1475989" y="0"/>
                  </a:lnTo>
                  <a:lnTo>
                    <a:pt x="1475989" y="370149"/>
                  </a:lnTo>
                  <a:lnTo>
                    <a:pt x="0" y="370149"/>
                  </a:lnTo>
                  <a:close/>
                </a:path>
              </a:pathLst>
            </a:custGeom>
            <a:solidFill>
              <a:srgbClr val="2D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475989" cy="4082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4109" y="101531"/>
            <a:ext cx="3289121" cy="1035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1"/>
              </a:lnSpc>
              <a:spcBef>
                <a:spcPct val="0"/>
              </a:spcBef>
            </a:pPr>
            <a:r>
              <a:rPr lang="en-US" b="true" sz="6093">
                <a:solidFill>
                  <a:srgbClr val="FFFFFF"/>
                </a:solidFill>
                <a:latin typeface="Cinzel Bold"/>
                <a:ea typeface="Cinzel Bold"/>
                <a:cs typeface="Cinzel Bold"/>
                <a:sym typeface="Cinzel Bold"/>
              </a:rPr>
              <a:t>agenda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4173200" y="0"/>
            <a:ext cx="4114800" cy="4114800"/>
            <a:chOff x="0" y="0"/>
            <a:chExt cx="5486400" cy="548640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25000" t="0" r="0" b="0"/>
            <a:stretch>
              <a:fillRect/>
            </a:stretch>
          </p:blipFill>
          <p:spPr>
            <a:xfrm flipH="false" flipV="false">
              <a:off x="0" y="0"/>
              <a:ext cx="5486400" cy="5486400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0" y="6367556"/>
            <a:ext cx="5285388" cy="3919444"/>
            <a:chOff x="0" y="0"/>
            <a:chExt cx="7047185" cy="5225926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3"/>
            <a:srcRect l="4993" t="0" r="4993" b="0"/>
            <a:stretch>
              <a:fillRect/>
            </a:stretch>
          </p:blipFill>
          <p:spPr>
            <a:xfrm flipH="false" flipV="false">
              <a:off x="0" y="0"/>
              <a:ext cx="7047185" cy="5225926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5407741" y="2725693"/>
            <a:ext cx="11851559" cy="7561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50348" indent="-525174" lvl="1">
              <a:lnSpc>
                <a:spcPts val="5400"/>
              </a:lnSpc>
              <a:buFont typeface="Arial"/>
              <a:buChar char="•"/>
            </a:pPr>
            <a:r>
              <a:rPr lang="en-US" b="true" sz="4864">
                <a:solidFill>
                  <a:srgbClr val="FFFFFF"/>
                </a:solidFill>
                <a:latin typeface="Cinzel Decorative Bold"/>
                <a:ea typeface="Cinzel Decorative Bold"/>
                <a:cs typeface="Cinzel Decorative Bold"/>
                <a:sym typeface="Cinzel Decorative Bold"/>
              </a:rPr>
              <a:t>Problem Statement</a:t>
            </a:r>
          </a:p>
          <a:p>
            <a:pPr algn="l" marL="1050348" indent="-525174" lvl="1">
              <a:lnSpc>
                <a:spcPts val="5400"/>
              </a:lnSpc>
              <a:buFont typeface="Arial"/>
              <a:buChar char="•"/>
            </a:pPr>
            <a:r>
              <a:rPr lang="en-US" b="true" sz="4864">
                <a:solidFill>
                  <a:srgbClr val="FFFFFF"/>
                </a:solidFill>
                <a:latin typeface="Cinzel Decorative Bold"/>
                <a:ea typeface="Cinzel Decorative Bold"/>
                <a:cs typeface="Cinzel Decorative Bold"/>
                <a:sym typeface="Cinzel Decorative Bold"/>
              </a:rPr>
              <a:t>Project Overview</a:t>
            </a:r>
          </a:p>
          <a:p>
            <a:pPr algn="l" marL="1050348" indent="-525174" lvl="1">
              <a:lnSpc>
                <a:spcPts val="5400"/>
              </a:lnSpc>
              <a:buFont typeface="Arial"/>
              <a:buChar char="•"/>
            </a:pPr>
            <a:r>
              <a:rPr lang="en-US" b="true" sz="4864">
                <a:solidFill>
                  <a:srgbClr val="FFFFFF"/>
                </a:solidFill>
                <a:latin typeface="Cinzel Decorative Bold"/>
                <a:ea typeface="Cinzel Decorative Bold"/>
                <a:cs typeface="Cinzel Decorative Bold"/>
                <a:sym typeface="Cinzel Decorative Bold"/>
              </a:rPr>
              <a:t>End Users</a:t>
            </a:r>
          </a:p>
          <a:p>
            <a:pPr algn="l" marL="1050348" indent="-525174" lvl="1">
              <a:lnSpc>
                <a:spcPts val="5400"/>
              </a:lnSpc>
              <a:buFont typeface="Arial"/>
              <a:buChar char="•"/>
            </a:pPr>
            <a:r>
              <a:rPr lang="en-US" b="true" sz="4864">
                <a:solidFill>
                  <a:srgbClr val="FFFFFF"/>
                </a:solidFill>
                <a:latin typeface="Cinzel Decorative Bold"/>
                <a:ea typeface="Cinzel Decorative Bold"/>
                <a:cs typeface="Cinzel Decorative Bold"/>
                <a:sym typeface="Cinzel Decorative Bold"/>
              </a:rPr>
              <a:t>Tools and Technologies</a:t>
            </a:r>
          </a:p>
          <a:p>
            <a:pPr algn="l" marL="1050348" indent="-525174" lvl="1">
              <a:lnSpc>
                <a:spcPts val="5400"/>
              </a:lnSpc>
              <a:buFont typeface="Arial"/>
              <a:buChar char="•"/>
            </a:pPr>
            <a:r>
              <a:rPr lang="en-US" b="true" sz="4864">
                <a:solidFill>
                  <a:srgbClr val="FFFFFF"/>
                </a:solidFill>
                <a:latin typeface="Cinzel Decorative Bold"/>
                <a:ea typeface="Cinzel Decorative Bold"/>
                <a:cs typeface="Cinzel Decorative Bold"/>
                <a:sym typeface="Cinzel Decorative Bold"/>
              </a:rPr>
              <a:t>Portfolio design and Layout</a:t>
            </a:r>
          </a:p>
          <a:p>
            <a:pPr algn="l" marL="1050348" indent="-525174" lvl="1">
              <a:lnSpc>
                <a:spcPts val="5400"/>
              </a:lnSpc>
              <a:buFont typeface="Arial"/>
              <a:buChar char="•"/>
            </a:pPr>
            <a:r>
              <a:rPr lang="en-US" b="true" sz="4864">
                <a:solidFill>
                  <a:srgbClr val="FFFFFF"/>
                </a:solidFill>
                <a:latin typeface="Cinzel Decorative Bold"/>
                <a:ea typeface="Cinzel Decorative Bold"/>
                <a:cs typeface="Cinzel Decorative Bold"/>
                <a:sym typeface="Cinzel Decorative Bold"/>
              </a:rPr>
              <a:t>Features and Functionality</a:t>
            </a:r>
          </a:p>
          <a:p>
            <a:pPr algn="l" marL="1050348" indent="-525174" lvl="1">
              <a:lnSpc>
                <a:spcPts val="5400"/>
              </a:lnSpc>
              <a:buFont typeface="Arial"/>
              <a:buChar char="•"/>
            </a:pPr>
            <a:r>
              <a:rPr lang="en-US" b="true" sz="4864">
                <a:solidFill>
                  <a:srgbClr val="FFFFFF"/>
                </a:solidFill>
                <a:latin typeface="Cinzel Decorative Bold"/>
                <a:ea typeface="Cinzel Decorative Bold"/>
                <a:cs typeface="Cinzel Decorative Bold"/>
                <a:sym typeface="Cinzel Decorative Bold"/>
              </a:rPr>
              <a:t>Results and Screenshots</a:t>
            </a:r>
          </a:p>
          <a:p>
            <a:pPr algn="l" marL="1050348" indent="-525174" lvl="1">
              <a:lnSpc>
                <a:spcPts val="5400"/>
              </a:lnSpc>
              <a:buFont typeface="Arial"/>
              <a:buChar char="•"/>
            </a:pPr>
            <a:r>
              <a:rPr lang="en-US" b="true" sz="4864">
                <a:solidFill>
                  <a:srgbClr val="FFFFFF"/>
                </a:solidFill>
                <a:latin typeface="Cinzel Decorative Bold"/>
                <a:ea typeface="Cinzel Decorative Bold"/>
                <a:cs typeface="Cinzel Decorative Bold"/>
                <a:sym typeface="Cinzel Decorative Bold"/>
              </a:rPr>
              <a:t>Conclusion</a:t>
            </a:r>
          </a:p>
          <a:p>
            <a:pPr algn="l" marL="1050348" indent="-525174" lvl="1">
              <a:lnSpc>
                <a:spcPts val="5400"/>
              </a:lnSpc>
              <a:buFont typeface="Arial"/>
              <a:buChar char="•"/>
            </a:pPr>
            <a:r>
              <a:rPr lang="en-US" b="true" sz="4864">
                <a:solidFill>
                  <a:srgbClr val="FFFFFF"/>
                </a:solidFill>
                <a:latin typeface="Cinzel Decorative Bold"/>
                <a:ea typeface="Cinzel Decorative Bold"/>
                <a:cs typeface="Cinzel Decorative Bold"/>
                <a:sym typeface="Cinzel Decorative Bold"/>
              </a:rPr>
              <a:t>Github Link</a:t>
            </a:r>
          </a:p>
          <a:p>
            <a:pPr algn="l">
              <a:lnSpc>
                <a:spcPts val="54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38692" y="0"/>
            <a:ext cx="5578496" cy="2098788"/>
            <a:chOff x="0" y="0"/>
            <a:chExt cx="1469233" cy="5527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69233" cy="552767"/>
            </a:xfrm>
            <a:custGeom>
              <a:avLst/>
              <a:gdLst/>
              <a:ahLst/>
              <a:cxnLst/>
              <a:rect r="r" b="b" t="t" l="l"/>
              <a:pathLst>
                <a:path h="552767" w="1469233">
                  <a:moveTo>
                    <a:pt x="0" y="0"/>
                  </a:moveTo>
                  <a:lnTo>
                    <a:pt x="1469233" y="0"/>
                  </a:lnTo>
                  <a:lnTo>
                    <a:pt x="1469233" y="552767"/>
                  </a:lnTo>
                  <a:lnTo>
                    <a:pt x="0" y="552767"/>
                  </a:lnTo>
                  <a:close/>
                </a:path>
              </a:pathLst>
            </a:custGeom>
            <a:solidFill>
              <a:srgbClr val="2D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469233" cy="590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7069" y="2057400"/>
            <a:ext cx="4722490" cy="8229600"/>
            <a:chOff x="0" y="0"/>
            <a:chExt cx="6296654" cy="109728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3869" t="0" r="0" b="0"/>
            <a:stretch>
              <a:fillRect/>
            </a:stretch>
          </p:blipFill>
          <p:spPr>
            <a:xfrm flipH="false" flipV="false">
              <a:off x="0" y="0"/>
              <a:ext cx="6296654" cy="10972800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1538692" y="315751"/>
            <a:ext cx="6969119" cy="2548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60"/>
              </a:lnSpc>
            </a:pPr>
            <a:r>
              <a:rPr lang="en-US" sz="6000" spc="150" b="true">
                <a:solidFill>
                  <a:srgbClr val="FFFFFF"/>
                </a:solidFill>
                <a:latin typeface="Cooper BT Bold"/>
                <a:ea typeface="Cooper BT Bold"/>
                <a:cs typeface="Cooper BT Bold"/>
                <a:sym typeface="Cooper BT Bold"/>
              </a:rPr>
              <a:t> PROBLEM STATEMENT</a:t>
            </a:r>
          </a:p>
          <a:p>
            <a:pPr algn="l">
              <a:lnSpc>
                <a:spcPts val="666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5311707" y="3084337"/>
            <a:ext cx="12505857" cy="556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36"/>
              </a:lnSpc>
              <a:spcBef>
                <a:spcPct val="0"/>
              </a:spcBef>
            </a:pPr>
            <a:r>
              <a:rPr lang="en-US" sz="4525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A game developer needs a modern, engaging portfolio website to effectively showcase skills, projects, and experience with smooth navigation, theme options, and interactive features for better user experience and career opportunities.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263331" y="5233631"/>
            <a:ext cx="4024669" cy="4024669"/>
            <a:chOff x="0" y="0"/>
            <a:chExt cx="5366226" cy="536622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6687" t="0" r="16687" b="0"/>
            <a:stretch>
              <a:fillRect/>
            </a:stretch>
          </p:blipFill>
          <p:spPr>
            <a:xfrm flipH="false" flipV="false">
              <a:off x="0" y="0"/>
              <a:ext cx="5366226" cy="5366226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238661" y="1208961"/>
            <a:ext cx="4024669" cy="4024669"/>
            <a:chOff x="0" y="0"/>
            <a:chExt cx="5366226" cy="5366226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9160" r="0" b="24089"/>
            <a:stretch>
              <a:fillRect/>
            </a:stretch>
          </p:blipFill>
          <p:spPr>
            <a:xfrm flipH="false" flipV="false">
              <a:off x="0" y="0"/>
              <a:ext cx="5366226" cy="5366226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415979" y="750283"/>
            <a:ext cx="9467215" cy="984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7"/>
              </a:lnSpc>
            </a:pPr>
            <a:r>
              <a:rPr lang="en-US" sz="6925" b="true">
                <a:solidFill>
                  <a:srgbClr val="FFFFFF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PROJECT 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15979" y="5166956"/>
            <a:ext cx="13847352" cy="4481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FFFFFF"/>
                </a:solidFill>
                <a:latin typeface="Cinzel"/>
                <a:ea typeface="Cinzel"/>
                <a:cs typeface="Cinzel"/>
                <a:sym typeface="Cinzel"/>
              </a:rPr>
              <a:t>This project involves creating a responsive, visually engaging portfolio website for M. Bharath, showcasing his game development skills, projects, and design experience. The site features smooth navigation, animated effects, a dark/light mode toggle, and a scroll-to-top button to enhance user experience. It aims to provide a professional digital presence that helps M. Bharath connect with potential employers and collaborators effectively.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D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3085066"/>
            <a:ext cx="17259300" cy="6469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60456" indent="-330228" lvl="1">
              <a:lnSpc>
                <a:spcPts val="4282"/>
              </a:lnSpc>
              <a:buFont typeface="Arial"/>
              <a:buChar char="•"/>
            </a:pPr>
            <a:r>
              <a:rPr lang="en-US" sz="3059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Potential Employers: Game studios, tech companies, or design agencies looking to assess M. Bharath’s skills and projects for hiring or collaboration.</a:t>
            </a:r>
          </a:p>
          <a:p>
            <a:pPr algn="just" marL="660456" indent="-330228" lvl="1">
              <a:lnSpc>
                <a:spcPts val="4282"/>
              </a:lnSpc>
              <a:buFont typeface="Arial"/>
              <a:buChar char="•"/>
            </a:pPr>
            <a:r>
              <a:rPr lang="en-US" sz="3059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Collaborators and Freelance Clients: Other developers, designers, or clients interested in working with M. Bharath on gaming or interactive projects.</a:t>
            </a:r>
          </a:p>
          <a:p>
            <a:pPr algn="just" marL="660456" indent="-330228" lvl="1">
              <a:lnSpc>
                <a:spcPts val="4282"/>
              </a:lnSpc>
              <a:buFont typeface="Arial"/>
              <a:buChar char="•"/>
            </a:pPr>
            <a:r>
              <a:rPr lang="en-US" sz="3059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Peers and Community Members: Fellow game developers, designers, and enthusiasts who want to explore his work and connect professionally.</a:t>
            </a:r>
          </a:p>
          <a:p>
            <a:pPr algn="just" marL="660456" indent="-330228" lvl="1">
              <a:lnSpc>
                <a:spcPts val="4282"/>
              </a:lnSpc>
              <a:buFont typeface="Arial"/>
              <a:buChar char="•"/>
            </a:pPr>
            <a:r>
              <a:rPr lang="en-US" sz="3059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Recruiters and HR Professionals: Individuals seeking qualified talent in game development and interactive design.</a:t>
            </a:r>
          </a:p>
          <a:p>
            <a:pPr algn="just" marL="660456" indent="-330228" lvl="1">
              <a:lnSpc>
                <a:spcPts val="4282"/>
              </a:lnSpc>
              <a:buFont typeface="Arial"/>
              <a:buChar char="•"/>
            </a:pPr>
            <a:r>
              <a:rPr lang="en-US" sz="3059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General Visitors: Anyone interested in learning about M. Bharath’s background, skills, and game projects.</a:t>
            </a:r>
          </a:p>
        </p:txBody>
      </p:sp>
      <p:grpSp>
        <p:nvGrpSpPr>
          <p:cNvPr name="Group 6" id="6"/>
          <p:cNvGrpSpPr/>
          <p:nvPr/>
        </p:nvGrpSpPr>
        <p:grpSpPr>
          <a:xfrm rot="-1715116">
            <a:off x="15716250" y="-269190"/>
            <a:ext cx="3086100" cy="30861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86270">
            <a:off x="4904282" y="1371317"/>
            <a:ext cx="7802477" cy="133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2"/>
              </a:lnSpc>
            </a:pPr>
            <a:r>
              <a:rPr lang="en-US" b="true" sz="8110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End Users</a:t>
            </a:r>
          </a:p>
        </p:txBody>
      </p:sp>
      <p:sp>
        <p:nvSpPr>
          <p:cNvPr name="AutoShape 10" id="10"/>
          <p:cNvSpPr/>
          <p:nvPr/>
        </p:nvSpPr>
        <p:spPr>
          <a:xfrm>
            <a:off x="-2651755" y="1990658"/>
            <a:ext cx="755607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52533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D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2486080"/>
            <a:ext cx="2759253" cy="2759253"/>
            <a:chOff x="0" y="0"/>
            <a:chExt cx="3679003" cy="3679003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19999" r="0" b="0"/>
            <a:stretch>
              <a:fillRect/>
            </a:stretch>
          </p:blipFill>
          <p:spPr>
            <a:xfrm flipH="false" flipV="false">
              <a:off x="0" y="0"/>
              <a:ext cx="3679003" cy="3679003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5528747" y="7527747"/>
            <a:ext cx="2759253" cy="2759253"/>
            <a:chOff x="0" y="0"/>
            <a:chExt cx="3679003" cy="367900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0" r="0" b="11000"/>
            <a:stretch>
              <a:fillRect/>
            </a:stretch>
          </p:blipFill>
          <p:spPr>
            <a:xfrm flipH="false" flipV="false">
              <a:off x="0" y="0"/>
              <a:ext cx="3679003" cy="367900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2585386" y="3400093"/>
            <a:ext cx="14500047" cy="4546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02261" indent="-351130" lvl="1">
              <a:lnSpc>
                <a:spcPts val="4553"/>
              </a:lnSpc>
              <a:buFont typeface="Arial"/>
              <a:buChar char="•"/>
            </a:pPr>
            <a:r>
              <a:rPr lang="en-US" sz="3252">
                <a:solidFill>
                  <a:srgbClr val="FFFFFF"/>
                </a:solidFill>
                <a:latin typeface="Cinzel"/>
                <a:ea typeface="Cinzel"/>
                <a:cs typeface="Cinzel"/>
                <a:sym typeface="Cinzel"/>
              </a:rPr>
              <a:t>Frontend: HTML5, CSS3, JavaScript</a:t>
            </a:r>
          </a:p>
          <a:p>
            <a:pPr algn="just" marL="702261" indent="-351130" lvl="1">
              <a:lnSpc>
                <a:spcPts val="4553"/>
              </a:lnSpc>
              <a:buFont typeface="Arial"/>
              <a:buChar char="•"/>
            </a:pPr>
            <a:r>
              <a:rPr lang="en-US" sz="3252">
                <a:solidFill>
                  <a:srgbClr val="FFFFFF"/>
                </a:solidFill>
                <a:latin typeface="Cinzel"/>
                <a:ea typeface="Cinzel"/>
                <a:cs typeface="Cinzel"/>
                <a:sym typeface="Cinzel"/>
              </a:rPr>
              <a:t>Icons: Font Awesome for skill and social media icons</a:t>
            </a:r>
          </a:p>
          <a:p>
            <a:pPr algn="just" marL="702261" indent="-351130" lvl="1">
              <a:lnSpc>
                <a:spcPts val="4553"/>
              </a:lnSpc>
              <a:buFont typeface="Arial"/>
              <a:buChar char="•"/>
            </a:pPr>
            <a:r>
              <a:rPr lang="en-US" sz="3252">
                <a:solidFill>
                  <a:srgbClr val="FFFFFF"/>
                </a:solidFill>
                <a:latin typeface="Cinzel"/>
                <a:ea typeface="Cinzel"/>
                <a:cs typeface="Cinzel"/>
                <a:sym typeface="Cinzel"/>
              </a:rPr>
              <a:t>Design: CSS Grid and Flexbox for responsive layout</a:t>
            </a:r>
          </a:p>
          <a:p>
            <a:pPr algn="just" marL="702261" indent="-351130" lvl="1">
              <a:lnSpc>
                <a:spcPts val="4553"/>
              </a:lnSpc>
              <a:buFont typeface="Arial"/>
              <a:buChar char="•"/>
            </a:pPr>
            <a:r>
              <a:rPr lang="en-US" sz="3252">
                <a:solidFill>
                  <a:srgbClr val="FFFFFF"/>
                </a:solidFill>
                <a:latin typeface="Cinzel"/>
                <a:ea typeface="Cinzel"/>
                <a:cs typeface="Cinzel"/>
                <a:sym typeface="Cinzel"/>
              </a:rPr>
              <a:t>Animation: CSS animations and JavaScript for interactive effects</a:t>
            </a:r>
          </a:p>
          <a:p>
            <a:pPr algn="just" marL="702261" indent="-351130" lvl="1">
              <a:lnSpc>
                <a:spcPts val="4553"/>
              </a:lnSpc>
              <a:buFont typeface="Arial"/>
              <a:buChar char="•"/>
            </a:pPr>
            <a:r>
              <a:rPr lang="en-US" sz="3252">
                <a:solidFill>
                  <a:srgbClr val="FFFFFF"/>
                </a:solidFill>
                <a:latin typeface="Cinzel"/>
                <a:ea typeface="Cinzel"/>
                <a:cs typeface="Cinzel"/>
                <a:sym typeface="Cinzel"/>
              </a:rPr>
              <a:t>Browser APIs: IntersectionObserver for scroll reveal effects, Canvas API for particle animation</a:t>
            </a:r>
          </a:p>
          <a:p>
            <a:pPr algn="just">
              <a:lnSpc>
                <a:spcPts val="4553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902954" y="1228858"/>
            <a:ext cx="11177514" cy="181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01"/>
              </a:lnSpc>
            </a:pPr>
            <a:r>
              <a:rPr lang="en-US" sz="6398" b="true">
                <a:solidFill>
                  <a:srgbClr val="FFFFFF"/>
                </a:solidFill>
                <a:latin typeface="Cinzel Bold"/>
                <a:ea typeface="Cinzel Bold"/>
                <a:cs typeface="Cinzel Bold"/>
                <a:sym typeface="Cinzel Bold"/>
              </a:rPr>
              <a:t>Tools and Technologies</a:t>
            </a:r>
          </a:p>
          <a:p>
            <a:pPr algn="ctr">
              <a:lnSpc>
                <a:spcPts val="7101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D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4352738"/>
            <a:ext cx="6484840" cy="5934262"/>
            <a:chOff x="0" y="0"/>
            <a:chExt cx="8646453" cy="7912349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3258" r="0" b="26508"/>
            <a:stretch>
              <a:fillRect/>
            </a:stretch>
          </p:blipFill>
          <p:spPr>
            <a:xfrm flipH="false" flipV="false">
              <a:off x="0" y="0"/>
              <a:ext cx="8646453" cy="7912349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0172700" y="1028700"/>
            <a:ext cx="8115300" cy="3674040"/>
            <a:chOff x="0" y="0"/>
            <a:chExt cx="10820400" cy="489872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5960" r="0" b="15960"/>
            <a:stretch>
              <a:fillRect/>
            </a:stretch>
          </p:blipFill>
          <p:spPr>
            <a:xfrm flipH="false" flipV="false">
              <a:off x="0" y="0"/>
              <a:ext cx="10820400" cy="4898720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0" y="1076325"/>
            <a:ext cx="9928648" cy="1352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97"/>
              </a:lnSpc>
            </a:pPr>
            <a:r>
              <a:rPr lang="en-US" sz="4772" b="true">
                <a:solidFill>
                  <a:srgbClr val="FFFFFF"/>
                </a:solidFill>
                <a:latin typeface="Cinzel Bold"/>
                <a:ea typeface="Cinzel Bold"/>
                <a:cs typeface="Cinzel Bold"/>
                <a:sym typeface="Cinzel Bold"/>
              </a:rPr>
              <a:t>Portfolio Design and Layout</a:t>
            </a:r>
          </a:p>
          <a:p>
            <a:pPr algn="l">
              <a:lnSpc>
                <a:spcPts val="5297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6484840" y="5095875"/>
            <a:ext cx="11006283" cy="5071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2102" indent="-281051" lvl="1">
              <a:lnSpc>
                <a:spcPts val="3644"/>
              </a:lnSpc>
              <a:buFont typeface="Arial"/>
              <a:buChar char="•"/>
            </a:pPr>
            <a:r>
              <a:rPr lang="en-US" sz="2603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Clean, modern design with dark theme by default and optional light mode</a:t>
            </a:r>
          </a:p>
          <a:p>
            <a:pPr algn="l" marL="562102" indent="-281051" lvl="1">
              <a:lnSpc>
                <a:spcPts val="3644"/>
              </a:lnSpc>
              <a:buFont typeface="Arial"/>
              <a:buChar char="•"/>
            </a:pPr>
            <a:r>
              <a:rPr lang="en-US" sz="2603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Sticky header with navigation menu highlighting active section</a:t>
            </a:r>
          </a:p>
          <a:p>
            <a:pPr algn="l" marL="562102" indent="-281051" lvl="1">
              <a:lnSpc>
                <a:spcPts val="3644"/>
              </a:lnSpc>
              <a:buFont typeface="Arial"/>
              <a:buChar char="•"/>
            </a:pPr>
            <a:r>
              <a:rPr lang="en-US" sz="2603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Sections for Home (hero), About, Skills, Projects, and Contact</a:t>
            </a:r>
          </a:p>
          <a:p>
            <a:pPr algn="l" marL="562102" indent="-281051" lvl="1">
              <a:lnSpc>
                <a:spcPts val="3644"/>
              </a:lnSpc>
              <a:buFont typeface="Arial"/>
              <a:buChar char="•"/>
            </a:pPr>
            <a:r>
              <a:rPr lang="en-US" sz="2603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Responsive layout adapting to mobile and desktop screens</a:t>
            </a:r>
          </a:p>
          <a:p>
            <a:pPr algn="l" marL="562102" indent="-281051" lvl="1">
              <a:lnSpc>
                <a:spcPts val="3644"/>
              </a:lnSpc>
              <a:buFont typeface="Arial"/>
              <a:buChar char="•"/>
            </a:pPr>
            <a:r>
              <a:rPr lang="en-US" sz="2603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Visual hierarchy through headings, colors, and spacing for clarity</a:t>
            </a:r>
          </a:p>
          <a:p>
            <a:pPr algn="l">
              <a:lnSpc>
                <a:spcPts val="364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D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092788"/>
            <a:ext cx="5518978" cy="7240674"/>
            <a:chOff x="0" y="0"/>
            <a:chExt cx="7358638" cy="9654233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794" t="3166" r="794" b="0"/>
            <a:stretch>
              <a:fillRect/>
            </a:stretch>
          </p:blipFill>
          <p:spPr>
            <a:xfrm flipH="false" flipV="false">
              <a:off x="0" y="0"/>
              <a:ext cx="7358638" cy="9654233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260800" y="962025"/>
            <a:ext cx="9415697" cy="1665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1"/>
              </a:lnSpc>
            </a:pPr>
            <a:r>
              <a:rPr lang="en-US" sz="5469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Features and Functionality</a:t>
            </a:r>
          </a:p>
          <a:p>
            <a:pPr algn="l">
              <a:lnSpc>
                <a:spcPts val="6071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5513087" y="2669976"/>
            <a:ext cx="12774913" cy="7585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8561" indent="-389281" lvl="1">
              <a:lnSpc>
                <a:spcPts val="4002"/>
              </a:lnSpc>
              <a:buFont typeface="Arial"/>
              <a:buChar char="•"/>
            </a:pPr>
            <a:r>
              <a:rPr lang="en-US" sz="3606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Animated gradient background and floating particle effects for engagement</a:t>
            </a:r>
          </a:p>
          <a:p>
            <a:pPr algn="l" marL="778561" indent="-389281" lvl="1">
              <a:lnSpc>
                <a:spcPts val="4002"/>
              </a:lnSpc>
              <a:buFont typeface="Arial"/>
              <a:buChar char="•"/>
            </a:pPr>
            <a:r>
              <a:rPr lang="en-US" sz="3606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Smooth scrolling and active navigation highlighting on scroll</a:t>
            </a:r>
          </a:p>
          <a:p>
            <a:pPr algn="l" marL="778561" indent="-389281" lvl="1">
              <a:lnSpc>
                <a:spcPts val="4002"/>
              </a:lnSpc>
              <a:buFont typeface="Arial"/>
              <a:buChar char="•"/>
            </a:pPr>
            <a:r>
              <a:rPr lang="en-US" sz="3606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Scroll reveal animation for sections to appear dynamically</a:t>
            </a:r>
          </a:p>
          <a:p>
            <a:pPr algn="l" marL="778561" indent="-389281" lvl="1">
              <a:lnSpc>
                <a:spcPts val="4002"/>
              </a:lnSpc>
              <a:buFont typeface="Arial"/>
              <a:buChar char="•"/>
            </a:pPr>
            <a:r>
              <a:rPr lang="en-US" sz="3606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Shiny hover effects on buttons and glowing card hover animations</a:t>
            </a:r>
          </a:p>
          <a:p>
            <a:pPr algn="l" marL="778561" indent="-389281" lvl="1">
              <a:lnSpc>
                <a:spcPts val="4002"/>
              </a:lnSpc>
              <a:buFont typeface="Arial"/>
              <a:buChar char="•"/>
            </a:pPr>
            <a:r>
              <a:rPr lang="en-US" sz="3606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Dark/Light mode toggle switch preserving user preference</a:t>
            </a:r>
          </a:p>
          <a:p>
            <a:pPr algn="l" marL="778561" indent="-389281" lvl="1">
              <a:lnSpc>
                <a:spcPts val="4002"/>
              </a:lnSpc>
              <a:buFont typeface="Arial"/>
              <a:buChar char="•"/>
            </a:pPr>
            <a:r>
              <a:rPr lang="en-US" sz="3606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Floating “Back to Top” button for easy navigation</a:t>
            </a:r>
          </a:p>
          <a:p>
            <a:pPr algn="l" marL="778561" indent="-389281" lvl="1">
              <a:lnSpc>
                <a:spcPts val="4002"/>
              </a:lnSpc>
              <a:buFont typeface="Arial"/>
              <a:buChar char="•"/>
            </a:pPr>
            <a:r>
              <a:rPr lang="en-US" sz="3606">
                <a:solidFill>
                  <a:srgbClr val="FFFFFF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Contact form with confirmation message on submission</a:t>
            </a:r>
          </a:p>
          <a:p>
            <a:pPr algn="l">
              <a:lnSpc>
                <a:spcPts val="4002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DAGx2UaMsqk</dc:identifier>
  <dcterms:modified xsi:type="dcterms:W3CDTF">2011-08-01T06:04:30Z</dcterms:modified>
  <cp:revision>1</cp:revision>
  <dc:title>PPT FWD TNSDC 2025 (1).pptx</dc:title>
</cp:coreProperties>
</file>

<file path=docProps/thumbnail.jpeg>
</file>